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2CD07-6255-CB42-940F-BBDDC2287BD0}" type="datetimeFigureOut">
              <a:rPr lang="en-US" smtClean="0"/>
              <a:t>11/4/12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F910A-5D22-E44D-92FB-E38F1B61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7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7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1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2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0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F3CA-E096-2C43-8A51-B8F9C7100450}" type="datetimeFigureOut">
              <a:rPr lang="en-US" smtClean="0"/>
              <a:pPr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file:///\\localhost\Users\kproctor\Documents\Fran&#231;ais%203\Macintosh%20HD:Users:kproctor:Documents:Franc&#807;ais%203:Imparfait%20worksheet.docx!OLE_LINK3" TargetMode="External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file:///\\localhost\Users\kproctor\Documents\Fran&#231;ais%203\Macintosh%20HD:Users:kproctor:Documents:Franc&#807;ais%203:Imparfait%20worksheet.docx!OLE_LINK2" TargetMode="External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4" y="901699"/>
            <a:ext cx="8813799" cy="1257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901700"/>
            <a:ext cx="56899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988" y="3289082"/>
            <a:ext cx="9017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5534" y="3315623"/>
            <a:ext cx="3132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Imparfait</a:t>
            </a:r>
            <a:r>
              <a:rPr lang="en-US" sz="3200" dirty="0" smtClean="0"/>
              <a:t>?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5534" y="1473200"/>
            <a:ext cx="8750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STOP verbs:  </a:t>
            </a:r>
          </a:p>
          <a:p>
            <a:r>
              <a:rPr lang="en-US" sz="2800" dirty="0" smtClean="0"/>
              <a:t>Indicate completed events or one-time actions.  </a:t>
            </a:r>
          </a:p>
          <a:p>
            <a:r>
              <a:rPr lang="en-US" sz="2800" dirty="0" smtClean="0"/>
              <a:t>Ex:  He ate a hamburger.  = Il a </a:t>
            </a:r>
            <a:r>
              <a:rPr lang="en-US" sz="2800" dirty="0" err="1" smtClean="0"/>
              <a:t>mangé</a:t>
            </a:r>
            <a:r>
              <a:rPr lang="en-US" sz="2800" dirty="0" smtClean="0"/>
              <a:t> un hamburger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They arrived at school.  = </a:t>
            </a:r>
            <a:r>
              <a:rPr lang="en-US" sz="2800" dirty="0" err="1" smtClean="0"/>
              <a:t>Ils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arrivés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l’école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5534" y="3966756"/>
            <a:ext cx="8750299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8000"/>
                </a:solidFill>
              </a:rPr>
              <a:t>GO verbs:</a:t>
            </a:r>
          </a:p>
          <a:p>
            <a:r>
              <a:rPr lang="en-US" sz="2800" dirty="0" smtClean="0"/>
              <a:t>Indicate ongoing (over a period of time) actions, or descriptive statements that happened in the past.</a:t>
            </a:r>
          </a:p>
          <a:p>
            <a:r>
              <a:rPr lang="en-US" sz="2800" dirty="0" smtClean="0"/>
              <a:t> Ex: </a:t>
            </a:r>
          </a:p>
          <a:p>
            <a:r>
              <a:rPr lang="en-US" sz="2800" dirty="0" smtClean="0"/>
              <a:t>He was hungry all day long. Il </a:t>
            </a:r>
            <a:r>
              <a:rPr lang="en-US" sz="2800" dirty="0" err="1" smtClean="0"/>
              <a:t>avait</a:t>
            </a:r>
            <a:r>
              <a:rPr lang="en-US" sz="2800" dirty="0" smtClean="0"/>
              <a:t> </a:t>
            </a:r>
            <a:r>
              <a:rPr lang="en-US" sz="2800" dirty="0" err="1" smtClean="0"/>
              <a:t>faim</a:t>
            </a:r>
            <a:r>
              <a:rPr lang="en-US" sz="2800" dirty="0" smtClean="0"/>
              <a:t> </a:t>
            </a:r>
            <a:r>
              <a:rPr lang="en-US" sz="2800" dirty="0" err="1" smtClean="0"/>
              <a:t>toute</a:t>
            </a:r>
            <a:r>
              <a:rPr lang="en-US" sz="2800" dirty="0" smtClean="0"/>
              <a:t> la </a:t>
            </a:r>
            <a:r>
              <a:rPr lang="en-US" sz="2800" dirty="0" err="1" smtClean="0"/>
              <a:t>journée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They wanted to eat.  </a:t>
            </a:r>
            <a:r>
              <a:rPr lang="en-US" sz="2800" dirty="0" err="1" smtClean="0"/>
              <a:t>Ils</a:t>
            </a:r>
            <a:r>
              <a:rPr lang="en-US" sz="2800" dirty="0" smtClean="0"/>
              <a:t> </a:t>
            </a:r>
            <a:r>
              <a:rPr lang="en-US" sz="2800" dirty="0" err="1" smtClean="0"/>
              <a:t>voulaient</a:t>
            </a:r>
            <a:r>
              <a:rPr lang="en-US" sz="2800" dirty="0" smtClean="0"/>
              <a:t> manger.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98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82034" y="273048"/>
            <a:ext cx="8813799" cy="1257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273048"/>
            <a:ext cx="568990" cy="571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034" y="1049887"/>
            <a:ext cx="881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3 bits:</a:t>
            </a:r>
            <a:r>
              <a:rPr lang="en-US" sz="3200" b="1" i="1" dirty="0" smtClean="0"/>
              <a:t>   </a:t>
            </a:r>
            <a:r>
              <a:rPr lang="en-US" sz="3200" dirty="0" smtClean="0"/>
              <a:t>Subject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+  Form of </a:t>
            </a:r>
            <a:r>
              <a:rPr lang="en-US" sz="3200" i="1" dirty="0" smtClean="0"/>
              <a:t>AVOIR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i="1" dirty="0" smtClean="0"/>
              <a:t>ÊTRE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+  PAST PARTICIPLE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4834" y="2675569"/>
            <a:ext cx="32739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Subject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 Je          Nous</a:t>
            </a:r>
          </a:p>
          <a:p>
            <a:r>
              <a:rPr lang="en-US" sz="3200" dirty="0" err="1" smtClean="0"/>
              <a:t>Tu</a:t>
            </a:r>
            <a:r>
              <a:rPr lang="en-US" sz="3200" dirty="0" smtClean="0"/>
              <a:t>          </a:t>
            </a:r>
            <a:r>
              <a:rPr lang="en-US" sz="3200" dirty="0" err="1" smtClean="0"/>
              <a:t>Vous</a:t>
            </a:r>
            <a:endParaRPr lang="en-US" sz="3200" dirty="0" smtClean="0"/>
          </a:p>
          <a:p>
            <a:r>
              <a:rPr lang="en-US" sz="3200" dirty="0" smtClean="0"/>
              <a:t>Barney  The Ninjas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28827" y="2733794"/>
            <a:ext cx="53670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AVOIR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J’</a:t>
            </a:r>
            <a:r>
              <a:rPr lang="en-US" sz="3200" dirty="0" err="1" smtClean="0">
                <a:solidFill>
                  <a:srgbClr val="FF0000"/>
                </a:solidFill>
              </a:rPr>
              <a:t>ai</a:t>
            </a:r>
            <a:r>
              <a:rPr lang="en-US" sz="3200" dirty="0" smtClean="0"/>
              <a:t>               Nous </a:t>
            </a:r>
            <a:r>
              <a:rPr lang="en-US" sz="3200" dirty="0" err="1" smtClean="0">
                <a:solidFill>
                  <a:srgbClr val="FF0000"/>
                </a:solidFill>
              </a:rPr>
              <a:t>avons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as</a:t>
            </a:r>
            <a:r>
              <a:rPr lang="en-US" sz="3200" dirty="0" smtClean="0"/>
              <a:t>            </a:t>
            </a: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avez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Barney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     The Ninjas </a:t>
            </a:r>
            <a:r>
              <a:rPr lang="en-US" sz="3200" dirty="0" err="1" smtClean="0">
                <a:solidFill>
                  <a:srgbClr val="FF0000"/>
                </a:solidFill>
              </a:rPr>
              <a:t>ont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834" y="4795897"/>
            <a:ext cx="82558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Past Participle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er</a:t>
            </a:r>
            <a:r>
              <a:rPr lang="en-US" sz="3200" dirty="0" smtClean="0"/>
              <a:t> verbs:  </a:t>
            </a:r>
            <a:r>
              <a:rPr lang="en-US" sz="3200" dirty="0" smtClean="0"/>
              <a:t>drop </a:t>
            </a:r>
            <a:r>
              <a:rPr lang="en-US" sz="3200" dirty="0" err="1" smtClean="0"/>
              <a:t>er</a:t>
            </a:r>
            <a:r>
              <a:rPr lang="en-US" sz="3200" dirty="0" smtClean="0"/>
              <a:t>, add –</a:t>
            </a:r>
            <a:r>
              <a:rPr lang="en-US" sz="3200" dirty="0" err="1" smtClean="0">
                <a:solidFill>
                  <a:srgbClr val="FF0000"/>
                </a:solidFill>
              </a:rPr>
              <a:t>é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</a:t>
            </a:r>
            <a:r>
              <a:rPr lang="en-US" sz="3200" dirty="0" smtClean="0">
                <a:solidFill>
                  <a:srgbClr val="000000"/>
                </a:solidFill>
              </a:rPr>
              <a:t>ex: </a:t>
            </a:r>
            <a:r>
              <a:rPr lang="en-US" sz="3200" dirty="0" err="1" smtClean="0">
                <a:solidFill>
                  <a:srgbClr val="000000"/>
                </a:solidFill>
              </a:rPr>
              <a:t>danser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dansé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ir</a:t>
            </a:r>
            <a:r>
              <a:rPr lang="en-US" sz="3200" dirty="0" smtClean="0"/>
              <a:t> verbs: drop </a:t>
            </a:r>
            <a:r>
              <a:rPr lang="en-US" sz="3200" dirty="0" err="1" smtClean="0"/>
              <a:t>ir</a:t>
            </a:r>
            <a:r>
              <a:rPr lang="en-US" sz="3200" dirty="0" smtClean="0"/>
              <a:t>, add –</a:t>
            </a:r>
            <a:r>
              <a:rPr lang="en-US" sz="3200" dirty="0" smtClean="0">
                <a:solidFill>
                  <a:srgbClr val="FF0000"/>
                </a:solidFill>
              </a:rPr>
              <a:t>I         </a:t>
            </a:r>
            <a:r>
              <a:rPr lang="en-US" sz="3200" dirty="0" smtClean="0"/>
              <a:t>ex: </a:t>
            </a:r>
            <a:r>
              <a:rPr lang="en-US" sz="3200" dirty="0" err="1" smtClean="0"/>
              <a:t>finir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fini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-re verbs:  drop re, add –</a:t>
            </a:r>
            <a:r>
              <a:rPr lang="en-US" sz="3200" dirty="0" smtClean="0">
                <a:solidFill>
                  <a:srgbClr val="FF0000"/>
                </a:solidFill>
              </a:rPr>
              <a:t>u    </a:t>
            </a:r>
            <a:r>
              <a:rPr lang="en-US" sz="3200" dirty="0" smtClean="0">
                <a:solidFill>
                  <a:srgbClr val="000000"/>
                </a:solidFill>
              </a:rPr>
              <a:t>ex:  </a:t>
            </a:r>
            <a:r>
              <a:rPr lang="en-US" sz="3200" dirty="0" err="1" smtClean="0">
                <a:solidFill>
                  <a:srgbClr val="000000"/>
                </a:solidFill>
              </a:rPr>
              <a:t>vendre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vendu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3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82034" y="273048"/>
            <a:ext cx="8813799" cy="1257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273048"/>
            <a:ext cx="568990" cy="571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034" y="1049887"/>
            <a:ext cx="881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3 bits:</a:t>
            </a:r>
            <a:r>
              <a:rPr lang="en-US" sz="3200" b="1" i="1" dirty="0" smtClean="0"/>
              <a:t>   </a:t>
            </a:r>
            <a:r>
              <a:rPr lang="en-US" sz="3200" dirty="0" smtClean="0"/>
              <a:t>Subject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+  Form of </a:t>
            </a:r>
            <a:r>
              <a:rPr lang="en-US" sz="3200" i="1" dirty="0" smtClean="0"/>
              <a:t>AVOIR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i="1" dirty="0" smtClean="0"/>
              <a:t>ÊTRE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+  PAST PARTICIPLE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82034" y="4623673"/>
            <a:ext cx="79155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Some Verbs use ÉTRE (House of </a:t>
            </a:r>
            <a:r>
              <a:rPr lang="en-US" sz="3200" b="1" i="1" u="sng" dirty="0" err="1" smtClean="0"/>
              <a:t>Être</a:t>
            </a:r>
            <a:r>
              <a:rPr lang="en-US" sz="3200" b="1" i="1" u="sng" dirty="0" smtClean="0"/>
              <a:t>)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 Je </a:t>
            </a:r>
            <a:r>
              <a:rPr lang="en-US" sz="3200" dirty="0" err="1" smtClean="0">
                <a:solidFill>
                  <a:srgbClr val="FF0000"/>
                </a:solidFill>
              </a:rPr>
              <a:t>suis</a:t>
            </a:r>
            <a:r>
              <a:rPr lang="en-US" sz="3200" dirty="0" smtClean="0"/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</a:t>
            </a:r>
            <a:r>
              <a:rPr lang="en-US" sz="3200" dirty="0" smtClean="0"/>
              <a:t>       Nous </a:t>
            </a:r>
            <a:r>
              <a:rPr lang="en-US" sz="3200" dirty="0" err="1" smtClean="0">
                <a:solidFill>
                  <a:srgbClr val="FF0000"/>
                </a:solidFill>
              </a:rPr>
              <a:t>sommes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és</a:t>
            </a:r>
            <a:endParaRPr lang="en-US" sz="3200" dirty="0" smtClean="0"/>
          </a:p>
          <a:p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</a:t>
            </a:r>
            <a:r>
              <a:rPr lang="en-US" sz="3200" dirty="0" smtClean="0"/>
              <a:t>          </a:t>
            </a: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êtes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allés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Barney </a:t>
            </a:r>
            <a:r>
              <a:rPr lang="en-US" sz="3200" dirty="0" err="1" smtClean="0">
                <a:solidFill>
                  <a:srgbClr val="FF0000"/>
                </a:solidFill>
              </a:rPr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</a:t>
            </a:r>
            <a:r>
              <a:rPr lang="en-US" sz="3200" dirty="0" smtClean="0"/>
              <a:t>    The Ninjas </a:t>
            </a:r>
            <a:r>
              <a:rPr lang="en-US" sz="3200" dirty="0" err="1" smtClean="0">
                <a:solidFill>
                  <a:srgbClr val="FF0000"/>
                </a:solidFill>
              </a:rPr>
              <a:t>sont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all</a:t>
            </a:r>
            <a:r>
              <a:rPr lang="en-US" sz="3200" dirty="0" err="1" smtClean="0">
                <a:solidFill>
                  <a:srgbClr val="000000"/>
                </a:solidFill>
              </a:rPr>
              <a:t>és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034" y="2561570"/>
            <a:ext cx="8438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3 bits together: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J’ai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</a:rPr>
              <a:t>dans</a:t>
            </a:r>
            <a:r>
              <a:rPr lang="en-US" sz="3200" dirty="0" err="1" smtClean="0">
                <a:solidFill>
                  <a:srgbClr val="000000"/>
                </a:solidFill>
              </a:rPr>
              <a:t>é</a:t>
            </a:r>
            <a:r>
              <a:rPr lang="en-US" sz="3200" dirty="0" smtClean="0">
                <a:solidFill>
                  <a:srgbClr val="000000"/>
                </a:solidFill>
              </a:rPr>
              <a:t>            Nous </a:t>
            </a:r>
            <a:r>
              <a:rPr lang="en-US" sz="3200" dirty="0" err="1" smtClean="0">
                <a:solidFill>
                  <a:srgbClr val="000000"/>
                </a:solidFill>
              </a:rPr>
              <a:t>avons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dansé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err="1" smtClean="0">
                <a:solidFill>
                  <a:srgbClr val="000000"/>
                </a:solidFill>
              </a:rPr>
              <a:t>Tu</a:t>
            </a:r>
            <a:r>
              <a:rPr lang="en-US" sz="3200" dirty="0" smtClean="0">
                <a:solidFill>
                  <a:srgbClr val="000000"/>
                </a:solidFill>
              </a:rPr>
              <a:t> as </a:t>
            </a:r>
            <a:r>
              <a:rPr lang="en-US" sz="3200" dirty="0" err="1" smtClean="0">
                <a:solidFill>
                  <a:srgbClr val="000000"/>
                </a:solidFill>
              </a:rPr>
              <a:t>dans</a:t>
            </a:r>
            <a:r>
              <a:rPr lang="en-US" sz="3200" dirty="0" err="1" smtClean="0">
                <a:solidFill>
                  <a:srgbClr val="000000"/>
                </a:solidFill>
              </a:rPr>
              <a:t>é</a:t>
            </a:r>
            <a:r>
              <a:rPr lang="en-US" sz="3200" dirty="0" smtClean="0">
                <a:solidFill>
                  <a:srgbClr val="000000"/>
                </a:solidFill>
              </a:rPr>
              <a:t>	       </a:t>
            </a:r>
            <a:r>
              <a:rPr lang="en-US" sz="3200" dirty="0" err="1" smtClean="0">
                <a:solidFill>
                  <a:srgbClr val="000000"/>
                </a:solidFill>
              </a:rPr>
              <a:t>Vous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avez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dans</a:t>
            </a:r>
            <a:r>
              <a:rPr lang="en-US" sz="3200" dirty="0" err="1" smtClean="0">
                <a:solidFill>
                  <a:srgbClr val="000000"/>
                </a:solidFill>
              </a:rPr>
              <a:t>é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Barney a </a:t>
            </a:r>
            <a:r>
              <a:rPr lang="en-US" sz="3200" dirty="0" err="1" smtClean="0">
                <a:solidFill>
                  <a:srgbClr val="000000"/>
                </a:solidFill>
              </a:rPr>
              <a:t>dans</a:t>
            </a:r>
            <a:r>
              <a:rPr lang="en-US" sz="3200" dirty="0" err="1" smtClean="0">
                <a:solidFill>
                  <a:srgbClr val="000000"/>
                </a:solidFill>
              </a:rPr>
              <a:t>é</a:t>
            </a:r>
            <a:r>
              <a:rPr lang="en-US" sz="3200" dirty="0" smtClean="0">
                <a:solidFill>
                  <a:srgbClr val="000000"/>
                </a:solidFill>
              </a:rPr>
              <a:t>    </a:t>
            </a:r>
            <a:r>
              <a:rPr lang="en-US" sz="3200" dirty="0" smtClean="0">
                <a:solidFill>
                  <a:srgbClr val="000000"/>
                </a:solidFill>
              </a:rPr>
              <a:t>The Ninjas </a:t>
            </a:r>
            <a:r>
              <a:rPr lang="en-US" sz="3200" dirty="0" err="1" smtClean="0">
                <a:solidFill>
                  <a:srgbClr val="000000"/>
                </a:solidFill>
              </a:rPr>
              <a:t>ont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dans</a:t>
            </a:r>
            <a:r>
              <a:rPr lang="en-US" sz="3200" dirty="0" err="1" smtClean="0">
                <a:solidFill>
                  <a:srgbClr val="000000"/>
                </a:solidFill>
              </a:rPr>
              <a:t>é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3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82034" y="273048"/>
            <a:ext cx="8813799" cy="1257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273048"/>
            <a:ext cx="568990" cy="571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4219" y="893109"/>
            <a:ext cx="79155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Some Verbs use ÉTRE (House of </a:t>
            </a:r>
            <a:r>
              <a:rPr lang="en-US" sz="3200" b="1" i="1" u="sng" dirty="0" err="1" smtClean="0"/>
              <a:t>Être</a:t>
            </a:r>
            <a:r>
              <a:rPr lang="en-US" sz="3200" b="1" i="1" u="sng" dirty="0" smtClean="0"/>
              <a:t>)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 Je </a:t>
            </a:r>
            <a:r>
              <a:rPr lang="en-US" sz="3200" dirty="0" err="1" smtClean="0">
                <a:solidFill>
                  <a:srgbClr val="FF0000"/>
                </a:solidFill>
              </a:rPr>
              <a:t>suis</a:t>
            </a:r>
            <a:r>
              <a:rPr lang="en-US" sz="3200" dirty="0" smtClean="0"/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</a:t>
            </a:r>
            <a:r>
              <a:rPr lang="en-US" sz="3200" dirty="0" smtClean="0"/>
              <a:t>       Nous </a:t>
            </a:r>
            <a:r>
              <a:rPr lang="en-US" sz="3200" dirty="0" err="1" smtClean="0">
                <a:solidFill>
                  <a:srgbClr val="FF0000"/>
                </a:solidFill>
              </a:rPr>
              <a:t>sommes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és</a:t>
            </a:r>
            <a:endParaRPr lang="en-US" sz="3200" dirty="0" smtClean="0"/>
          </a:p>
          <a:p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</a:t>
            </a:r>
            <a:r>
              <a:rPr lang="en-US" sz="3200" dirty="0" smtClean="0"/>
              <a:t>          </a:t>
            </a: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êtes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allés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Barney </a:t>
            </a:r>
            <a:r>
              <a:rPr lang="en-US" sz="3200" dirty="0" err="1" smtClean="0">
                <a:solidFill>
                  <a:srgbClr val="FF0000"/>
                </a:solidFill>
              </a:rPr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all</a:t>
            </a:r>
            <a:r>
              <a:rPr lang="en-US" sz="3200" dirty="0" err="1" smtClean="0"/>
              <a:t>é</a:t>
            </a:r>
            <a:r>
              <a:rPr lang="en-US" sz="3200" dirty="0" smtClean="0"/>
              <a:t>    The Ninjas </a:t>
            </a:r>
            <a:r>
              <a:rPr lang="en-US" sz="3200" dirty="0" err="1" smtClean="0">
                <a:solidFill>
                  <a:srgbClr val="FF0000"/>
                </a:solidFill>
              </a:rPr>
              <a:t>sont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all</a:t>
            </a:r>
            <a:r>
              <a:rPr lang="en-US" sz="3200" dirty="0" err="1" smtClean="0">
                <a:solidFill>
                  <a:srgbClr val="000000"/>
                </a:solidFill>
              </a:rPr>
              <a:t>és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219" y="3152591"/>
            <a:ext cx="8255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Some Past Participles are IRREGULAR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Faire – </a:t>
            </a:r>
            <a:r>
              <a:rPr lang="en-US" sz="3200" dirty="0" smtClean="0">
                <a:solidFill>
                  <a:srgbClr val="FF0000"/>
                </a:solidFill>
              </a:rPr>
              <a:t>fait</a:t>
            </a:r>
            <a:r>
              <a:rPr lang="en-US" sz="3200" dirty="0" smtClean="0"/>
              <a:t>     </a:t>
            </a:r>
            <a:r>
              <a:rPr lang="en-US" sz="3200" dirty="0" err="1" smtClean="0">
                <a:solidFill>
                  <a:srgbClr val="000000"/>
                </a:solidFill>
              </a:rPr>
              <a:t>Prendre</a:t>
            </a:r>
            <a:r>
              <a:rPr lang="en-US" sz="3200" dirty="0" smtClean="0">
                <a:solidFill>
                  <a:srgbClr val="000000"/>
                </a:solidFill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</a:rPr>
              <a:t>pris</a:t>
            </a:r>
            <a:r>
              <a:rPr lang="en-US" sz="3200" dirty="0" smtClean="0">
                <a:solidFill>
                  <a:srgbClr val="FF0000"/>
                </a:solidFill>
              </a:rPr>
              <a:t>…..</a:t>
            </a:r>
            <a:r>
              <a:rPr lang="en-US" sz="3200" i="1" dirty="0" smtClean="0"/>
              <a:t>just to name a few</a:t>
            </a:r>
            <a:endParaRPr lang="en-US" sz="3200" i="1" dirty="0" smtClean="0"/>
          </a:p>
          <a:p>
            <a:r>
              <a:rPr lang="en-US" sz="3200" dirty="0" err="1" smtClean="0">
                <a:solidFill>
                  <a:srgbClr val="000000"/>
                </a:solidFill>
              </a:rPr>
              <a:t>Voir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–   vu      </a:t>
            </a:r>
            <a:r>
              <a:rPr lang="en-US" sz="3200" dirty="0">
                <a:solidFill>
                  <a:srgbClr val="000000"/>
                </a:solidFill>
              </a:rPr>
              <a:t>Dire</a:t>
            </a:r>
            <a:r>
              <a:rPr lang="en-US" sz="3200" dirty="0">
                <a:solidFill>
                  <a:srgbClr val="FF0000"/>
                </a:solidFill>
              </a:rPr>
              <a:t> –   </a:t>
            </a:r>
            <a:r>
              <a:rPr lang="en-US" sz="3200" dirty="0" err="1" smtClean="0">
                <a:solidFill>
                  <a:srgbClr val="FF0000"/>
                </a:solidFill>
              </a:rPr>
              <a:t>dit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J’ai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“Bonjour.” </a:t>
            </a:r>
          </a:p>
          <a:p>
            <a:r>
              <a:rPr lang="en-US" sz="3200" dirty="0" err="1" smtClean="0">
                <a:solidFill>
                  <a:srgbClr val="000000"/>
                </a:solidFill>
              </a:rPr>
              <a:t>Tu</a:t>
            </a:r>
            <a:r>
              <a:rPr lang="en-US" sz="3200" dirty="0" smtClean="0">
                <a:solidFill>
                  <a:srgbClr val="000000"/>
                </a:solidFill>
              </a:rPr>
              <a:t> as </a:t>
            </a:r>
            <a:r>
              <a:rPr lang="en-US" sz="3200" dirty="0" smtClean="0">
                <a:solidFill>
                  <a:srgbClr val="FF0000"/>
                </a:solidFill>
              </a:rPr>
              <a:t>fait</a:t>
            </a:r>
            <a:r>
              <a:rPr lang="en-US" sz="3200" dirty="0" smtClean="0">
                <a:solidFill>
                  <a:srgbClr val="000000"/>
                </a:solidFill>
              </a:rPr>
              <a:t> la f</a:t>
            </a:r>
            <a:r>
              <a:rPr lang="en-US" sz="3200" dirty="0" smtClean="0">
                <a:solidFill>
                  <a:srgbClr val="000000"/>
                </a:solidFill>
              </a:rPr>
              <a:t>ête </a:t>
            </a:r>
            <a:r>
              <a:rPr lang="en-US" sz="3200" dirty="0" err="1" smtClean="0">
                <a:solidFill>
                  <a:srgbClr val="000000"/>
                </a:solidFill>
              </a:rPr>
              <a:t>ce</a:t>
            </a:r>
            <a:r>
              <a:rPr lang="en-US" sz="3200" dirty="0" smtClean="0">
                <a:solidFill>
                  <a:srgbClr val="000000"/>
                </a:solidFill>
              </a:rPr>
              <a:t> week-end.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3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273049"/>
            <a:ext cx="8813799" cy="1257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330200"/>
            <a:ext cx="568990" cy="571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3701" y="901700"/>
            <a:ext cx="7674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Translate</a:t>
            </a:r>
          </a:p>
          <a:p>
            <a:pPr marL="457200" indent="-457200">
              <a:buAutoNum type="arabicPeriod"/>
            </a:pPr>
            <a:r>
              <a:rPr lang="en-US" sz="3600" dirty="0" err="1" smtClean="0"/>
              <a:t>J’ai</a:t>
            </a:r>
            <a:r>
              <a:rPr lang="en-US" sz="3600" dirty="0" smtClean="0"/>
              <a:t> vu un film </a:t>
            </a:r>
            <a:r>
              <a:rPr lang="en-US" sz="3600" dirty="0" err="1" smtClean="0"/>
              <a:t>hier</a:t>
            </a:r>
            <a:r>
              <a:rPr lang="en-US" sz="3600" dirty="0" smtClean="0"/>
              <a:t> </a:t>
            </a:r>
            <a:r>
              <a:rPr lang="en-US" sz="3600" dirty="0" err="1" smtClean="0"/>
              <a:t>soir</a:t>
            </a:r>
            <a:r>
              <a:rPr lang="en-US" sz="3600" dirty="0" smtClean="0"/>
              <a:t>:  ________________________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I ate a donut this morning: ________________________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Il a fait </a:t>
            </a:r>
            <a:r>
              <a:rPr lang="en-US" sz="3600" dirty="0" err="1" smtClean="0"/>
              <a:t>ses</a:t>
            </a:r>
            <a:r>
              <a:rPr lang="en-US" sz="3600" dirty="0" smtClean="0"/>
              <a:t> devoirs:  __________________________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We went to the pool: ________________________</a:t>
            </a:r>
          </a:p>
          <a:p>
            <a:pPr marL="457200" indent="-457200">
              <a:buAutoNum type="arabicPeriod"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5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12" y="142728"/>
            <a:ext cx="9017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01" y="223162"/>
            <a:ext cx="3132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Imparfait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944554"/>
              </p:ext>
            </p:extLst>
          </p:nvPr>
        </p:nvGraphicFramePr>
        <p:xfrm>
          <a:off x="158404" y="1044429"/>
          <a:ext cx="9094343" cy="541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375400" imgH="3797300" progId="Word.Document.12">
                  <p:link updateAutomatic="1"/>
                </p:oleObj>
              </mc:Choice>
              <mc:Fallback>
                <p:oleObj name="Document" r:id="rId4" imgW="6375400" imgH="37973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404" y="1044429"/>
                        <a:ext cx="9094343" cy="541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9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12" y="142728"/>
            <a:ext cx="9017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01" y="223162"/>
            <a:ext cx="3132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Imparfait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740285"/>
              </p:ext>
            </p:extLst>
          </p:nvPr>
        </p:nvGraphicFramePr>
        <p:xfrm>
          <a:off x="134556" y="1044428"/>
          <a:ext cx="10218010" cy="4539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6375400" imgH="2832100" progId="Word.Document.12">
                  <p:link updateAutomatic="1"/>
                </p:oleObj>
              </mc:Choice>
              <mc:Fallback>
                <p:oleObj name="Document" r:id="rId4" imgW="6375400" imgH="28321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556" y="1044428"/>
                        <a:ext cx="10218010" cy="4539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93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351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\\localhost\Users\kproctor\Documents\Français 3\Macintosh HD:Users:kproctor:Documents:Français 3:Imparfait worksheet.docx!OLE_LINK2</vt:lpstr>
      <vt:lpstr>\\localhost\Users\kproctor\Documents\Français 3\Macintosh HD:Users:kproctor:Documents:Français 3:Imparfait worksheet.docx!OLE_LINK3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</dc:title>
  <dc:creator>Katherine Proctor</dc:creator>
  <cp:lastModifiedBy>Katherine Proctor</cp:lastModifiedBy>
  <cp:revision>54</cp:revision>
  <cp:lastPrinted>2012-11-05T02:31:29Z</cp:lastPrinted>
  <dcterms:created xsi:type="dcterms:W3CDTF">2012-09-21T02:35:25Z</dcterms:created>
  <dcterms:modified xsi:type="dcterms:W3CDTF">2012-11-05T02:32:19Z</dcterms:modified>
</cp:coreProperties>
</file>